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518" r:id="rId3"/>
    <p:sldId id="519" r:id="rId4"/>
    <p:sldId id="261" r:id="rId5"/>
    <p:sldId id="516" r:id="rId6"/>
    <p:sldId id="267" r:id="rId7"/>
    <p:sldId id="277" r:id="rId8"/>
    <p:sldId id="515" r:id="rId9"/>
    <p:sldId id="51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4" autoAdjust="0"/>
    <p:restoredTop sz="94588" autoAdjust="0"/>
  </p:normalViewPr>
  <p:slideViewPr>
    <p:cSldViewPr snapToGrid="0">
      <p:cViewPr varScale="1">
        <p:scale>
          <a:sx n="53" d="100"/>
          <a:sy n="53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37BE6-E704-5646-AA26-E7BEA6137FB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51619-12F6-6D40-83C6-7918401D9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4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51619-12F6-6D40-83C6-7918401D90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9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45F5-F51E-4F08-9814-4A8FF8890AE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171F-FAB7-477B-9C4F-6A1DF78C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1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45F5-F51E-4F08-9814-4A8FF8890AE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171F-FAB7-477B-9C4F-6A1DF78C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3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45F5-F51E-4F08-9814-4A8FF8890AE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171F-FAB7-477B-9C4F-6A1DF78C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45F5-F51E-4F08-9814-4A8FF8890AE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171F-FAB7-477B-9C4F-6A1DF78C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9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45F5-F51E-4F08-9814-4A8FF8890AE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171F-FAB7-477B-9C4F-6A1DF78C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7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45F5-F51E-4F08-9814-4A8FF8890AE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171F-FAB7-477B-9C4F-6A1DF78C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8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45F5-F51E-4F08-9814-4A8FF8890AE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171F-FAB7-477B-9C4F-6A1DF78C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0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45F5-F51E-4F08-9814-4A8FF8890AE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171F-FAB7-477B-9C4F-6A1DF78C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6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45F5-F51E-4F08-9814-4A8FF8890AE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171F-FAB7-477B-9C4F-6A1DF78C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5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45F5-F51E-4F08-9814-4A8FF8890AE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171F-FAB7-477B-9C4F-6A1DF78C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45F5-F51E-4F08-9814-4A8FF8890AE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171F-FAB7-477B-9C4F-6A1DF78C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5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45F5-F51E-4F08-9814-4A8FF8890AE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E171F-FAB7-477B-9C4F-6A1DF78C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2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onexjo.com,2019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inroad.com,20/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inroad.com,20/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um.com,20/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strips.us8.list-manage.com/track/click?u=649959e84a8f56d3c30433065&amp;id=93b6dee2d5&amp;e=4f8259f2d8" TargetMode="External"/><Relationship Id="rId7" Type="http://schemas.openxmlformats.org/officeDocument/2006/relationships/hyperlink" Target="https://castrips.us8.list-manage.com/track/click?u=649959e84a8f56d3c30433065&amp;id=b3b09032ce&amp;e=4f8259f2d8" TargetMode="External"/><Relationship Id="rId2" Type="http://schemas.openxmlformats.org/officeDocument/2006/relationships/hyperlink" Target="https://castrips.us8.list-manage.com/track/click?u=649959e84a8f56d3c30433065&amp;id=c13a23ff4b&amp;e=4f8259f2d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strips.us8.list-manage.com/track/click?u=649959e84a8f56d3c30433065&amp;id=44902fdbe5&amp;e=4f8259f2d8" TargetMode="External"/><Relationship Id="rId5" Type="http://schemas.openxmlformats.org/officeDocument/2006/relationships/hyperlink" Target="https://castrips.us8.list-manage.com/track/click?u=649959e84a8f56d3c30433065&amp;id=283fd68b8b&amp;e=4f8259f2d8" TargetMode="External"/><Relationship Id="rId4" Type="http://schemas.openxmlformats.org/officeDocument/2006/relationships/hyperlink" Target="https://castrips.us8.list-manage.com/track/click?u=649959e84a8f56d3c30433065&amp;id=fb447ad6e8&amp;e=4f8259f2d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inroad.com,20/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724" y="-547183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Grade 12 – Class of </a:t>
            </a:r>
            <a:r>
              <a:rPr lang="en-US" sz="4800" b="1" dirty="0" smtClean="0">
                <a:solidFill>
                  <a:schemeClr val="accent1"/>
                </a:solidFill>
              </a:rPr>
              <a:t>2021</a:t>
            </a:r>
            <a:br>
              <a:rPr lang="en-US" sz="4800" b="1" dirty="0" smtClean="0">
                <a:solidFill>
                  <a:schemeClr val="accent1"/>
                </a:solidFill>
              </a:rPr>
            </a:br>
            <a:r>
              <a:rPr lang="en-US" sz="4800" b="1" dirty="0" smtClean="0">
                <a:solidFill>
                  <a:schemeClr val="accent1"/>
                </a:solidFill>
              </a:rPr>
              <a:t>Mid Year Meeting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344F7B-35AC-8743-9C59-4CD8D1D08B93}"/>
              </a:ext>
            </a:extLst>
          </p:cNvPr>
          <p:cNvSpPr/>
          <p:nvPr/>
        </p:nvSpPr>
        <p:spPr>
          <a:xfrm>
            <a:off x="3559474" y="6304002"/>
            <a:ext cx="47625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“The International Academy, Amman”, </a:t>
            </a:r>
            <a:r>
              <a:rPr lang="en-US" sz="10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www.conexjo.com,2019</a:t>
            </a:r>
            <a:r>
              <a:rPr lang="en-US" sz="1000" i="1" dirty="0"/>
              <a:t>, </a:t>
            </a:r>
            <a:r>
              <a:rPr lang="en-US" sz="1000" dirty="0"/>
              <a:t>https://</a:t>
            </a:r>
            <a:r>
              <a:rPr lang="en-US" sz="1000" dirty="0" err="1"/>
              <a:t>www.conexjo.com</a:t>
            </a:r>
            <a:r>
              <a:rPr lang="en-US" sz="1000" dirty="0"/>
              <a:t>/portfolio/the-international-academy-</a:t>
            </a:r>
            <a:r>
              <a:rPr lang="en-US" sz="1000" dirty="0" err="1"/>
              <a:t>amman</a:t>
            </a:r>
            <a:r>
              <a:rPr lang="en-US" sz="1000" dirty="0"/>
              <a:t>/</a:t>
            </a:r>
          </a:p>
          <a:p>
            <a:endParaRPr lang="en-US" sz="1000" i="1" dirty="0"/>
          </a:p>
        </p:txBody>
      </p:sp>
      <p:pic>
        <p:nvPicPr>
          <p:cNvPr id="1028" name="Picture 4" descr="IAA / Symbiosis Designs LTD | ArchDa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53" y="2017488"/>
            <a:ext cx="7143750" cy="407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75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6FECD8-B168-8242-938E-ECE79D662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5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7" y="620208"/>
            <a:ext cx="5410671" cy="359315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74997" y="99004"/>
            <a:ext cx="8461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Extended Essay is out of 34 marks.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184" t="24407" r="33950" b="16532"/>
          <a:stretch/>
        </p:blipFill>
        <p:spPr>
          <a:xfrm>
            <a:off x="6803136" y="1472621"/>
            <a:ext cx="4809744" cy="44065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488040" y="2704360"/>
            <a:ext cx="1512168" cy="144701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0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086" y="53752"/>
            <a:ext cx="8229600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FF0000"/>
                </a:solidFill>
              </a:rPr>
              <a:t>Diploma Points Matrix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196752"/>
            <a:ext cx="8748464" cy="5450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2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3C6D8-D288-4490-AEFF-43A3780CB306}"/>
              </a:ext>
            </a:extLst>
          </p:cNvPr>
          <p:cNvSpPr txBox="1"/>
          <p:nvPr/>
        </p:nvSpPr>
        <p:spPr>
          <a:xfrm>
            <a:off x="133267" y="0"/>
            <a:ext cx="9269627" cy="6309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The Final Countdown: 4 chapters</a:t>
            </a:r>
            <a:r>
              <a:rPr lang="en-US" sz="4000" b="1" u="sng" dirty="0" smtClean="0">
                <a:latin typeface="Algerian" panose="04020705040A02060702" pitchFamily="82" charset="0"/>
              </a:rPr>
              <a:t> </a:t>
            </a:r>
            <a:endParaRPr lang="en-US" sz="4000" b="1" u="sng" dirty="0">
              <a:latin typeface="Algerian" panose="04020705040A02060702" pitchFamily="82" charset="0"/>
            </a:endParaRPr>
          </a:p>
          <a:p>
            <a:r>
              <a:rPr lang="en-US" sz="2800" dirty="0"/>
              <a:t>	</a:t>
            </a:r>
          </a:p>
          <a:p>
            <a:r>
              <a:rPr lang="en-US" sz="2800" strike="sngStrike" dirty="0"/>
              <a:t>Chapter </a:t>
            </a:r>
            <a:r>
              <a:rPr lang="en-US" sz="2800" strike="sngStrike" dirty="0" smtClean="0"/>
              <a:t>1 </a:t>
            </a:r>
            <a:r>
              <a:rPr lang="en-US" sz="2800" strike="sngStrike" dirty="0"/>
              <a:t>– Sept. &amp; October; leading to PR1 and Uni. Predicted Grades</a:t>
            </a:r>
          </a:p>
          <a:p>
            <a:endParaRPr lang="en-US" sz="2800" dirty="0"/>
          </a:p>
          <a:p>
            <a:r>
              <a:rPr lang="en-US" sz="2800" dirty="0"/>
              <a:t>Chapter 2 – November &amp; December; students really struggling with the demands of Internal Assessments looking forward to Winter Break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Chapter 3 </a:t>
            </a:r>
            <a:r>
              <a:rPr lang="en-US" sz="2800" dirty="0"/>
              <a:t>– January &amp; February; Sem 1 report and finishing all eCoursework 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Chapter 4 </a:t>
            </a:r>
            <a:r>
              <a:rPr lang="en-US" sz="2800" dirty="0"/>
              <a:t>– March &amp; April; Mock exams, last IAA report and preparing for finals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267C8-161F-B744-9B09-2314C1289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836" y="207772"/>
            <a:ext cx="1383284" cy="13832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ECC484-5484-3749-A8E2-8CAE9735106F}"/>
              </a:ext>
            </a:extLst>
          </p:cNvPr>
          <p:cNvSpPr/>
          <p:nvPr/>
        </p:nvSpPr>
        <p:spPr>
          <a:xfrm>
            <a:off x="9647208" y="1591056"/>
            <a:ext cx="2544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“The final countdown”, </a:t>
            </a:r>
            <a:r>
              <a:rPr lang="en-US" sz="10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www.besttillblognz.nz 20</a:t>
            </a:r>
            <a:r>
              <a:rPr lang="en-US" sz="1000" i="1" dirty="0"/>
              <a:t>16, https://</a:t>
            </a:r>
            <a:r>
              <a:rPr lang="en-US" sz="1000" i="1" dirty="0" err="1"/>
              <a:t>www.bestillblog.nz</a:t>
            </a:r>
            <a:r>
              <a:rPr lang="en-US" sz="1000" i="1" dirty="0"/>
              <a:t>/single-post/2016/11/16/The-final-countdown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3BDA96-FD39-7540-97A6-AE792ACCA0AF}"/>
              </a:ext>
            </a:extLst>
          </p:cNvPr>
          <p:cNvSpPr/>
          <p:nvPr/>
        </p:nvSpPr>
        <p:spPr>
          <a:xfrm>
            <a:off x="6729323" y="6482238"/>
            <a:ext cx="5835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“Animated </a:t>
            </a:r>
            <a:r>
              <a:rPr lang="en-US" sz="1000" i="1" dirty="0" err="1"/>
              <a:t>Zaltana</a:t>
            </a:r>
            <a:r>
              <a:rPr lang="en-US" sz="1000" i="1" dirty="0"/>
              <a:t> Fortune Teller”, </a:t>
            </a:r>
            <a:r>
              <a:rPr lang="en-US" sz="10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www.grandinroad.com,20</a:t>
            </a:r>
            <a:r>
              <a:rPr lang="en-US" sz="1000" i="1" dirty="0"/>
              <a:t>20, https://</a:t>
            </a:r>
            <a:r>
              <a:rPr lang="en-US" sz="1000" i="1" dirty="0" err="1"/>
              <a:t>www.grandinroad.com</a:t>
            </a:r>
            <a:r>
              <a:rPr lang="en-US" sz="1000" i="1" dirty="0"/>
              <a:t>/animated-</a:t>
            </a:r>
            <a:r>
              <a:rPr lang="en-US" sz="1000" i="1" dirty="0" err="1"/>
              <a:t>zaltana</a:t>
            </a:r>
            <a:r>
              <a:rPr lang="en-US" sz="1000" i="1" dirty="0"/>
              <a:t>-fortune-teller/905492</a:t>
            </a:r>
          </a:p>
        </p:txBody>
      </p:sp>
      <p:pic>
        <p:nvPicPr>
          <p:cNvPr id="3074" name="Picture 2" descr="GIF ball - animated GIF on GIF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336" y="45772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53003"/>
              </p:ext>
            </p:extLst>
          </p:nvPr>
        </p:nvGraphicFramePr>
        <p:xfrm>
          <a:off x="623824" y="225890"/>
          <a:ext cx="8128000" cy="630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493087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16192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Assessment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 Due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37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Biology</a:t>
                      </a:r>
                      <a:r>
                        <a:rPr lang="en-US" baseline="0" dirty="0" smtClean="0"/>
                        <a:t> IA Draft / </a:t>
                      </a:r>
                      <a:r>
                        <a:rPr lang="en-US" b="1" baseline="0" dirty="0" smtClean="0"/>
                        <a:t>Final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 / </a:t>
                      </a:r>
                      <a:r>
                        <a:rPr lang="en-US" b="1" dirty="0" smtClean="0"/>
                        <a:t>27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January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89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ESS IA Report Draft / </a:t>
                      </a:r>
                      <a:r>
                        <a:rPr lang="en-US" b="1" dirty="0" smtClean="0"/>
                        <a:t>Final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b="1" baseline="0" dirty="0" smtClean="0"/>
                        <a:t>27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baseline="0" dirty="0" smtClean="0"/>
                        <a:t> January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644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Chemistry IA Draft / </a:t>
                      </a:r>
                      <a:r>
                        <a:rPr lang="en-US" b="1" dirty="0" smtClean="0"/>
                        <a:t>Final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/ </a:t>
                      </a:r>
                      <a:r>
                        <a:rPr lang="en-US" b="1" dirty="0" smtClean="0"/>
                        <a:t>29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January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819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History IA HL Draft / </a:t>
                      </a:r>
                      <a:r>
                        <a:rPr lang="en-US" b="1" dirty="0" smtClean="0"/>
                        <a:t>Final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/ </a:t>
                      </a:r>
                      <a:r>
                        <a:rPr lang="en-US" b="1" dirty="0" smtClean="0"/>
                        <a:t>28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January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31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Economics IA No.3 Draft / </a:t>
                      </a:r>
                      <a:r>
                        <a:rPr lang="en-US" b="1" dirty="0" smtClean="0"/>
                        <a:t>Final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December </a:t>
                      </a:r>
                      <a:r>
                        <a:rPr lang="en-US" dirty="0" smtClean="0"/>
                        <a:t>/ </a:t>
                      </a:r>
                      <a:r>
                        <a:rPr lang="en-US" b="1" dirty="0" smtClean="0"/>
                        <a:t>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baseline="0" dirty="0" smtClean="0"/>
                        <a:t> January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76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 HL Draft:</a:t>
                      </a:r>
                      <a:r>
                        <a:rPr lang="en-US" baseline="0" dirty="0" smtClean="0"/>
                        <a:t> Comparative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January/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14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baseline="0" dirty="0" smtClean="0"/>
                        <a:t> January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76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Psychology HL IA </a:t>
                      </a:r>
                      <a:r>
                        <a:rPr lang="en-US" b="1" dirty="0" smtClean="0"/>
                        <a:t>Final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January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139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Spanish B HL 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January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24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Tok</a:t>
                      </a:r>
                      <a:r>
                        <a:rPr lang="en-US" dirty="0" smtClean="0"/>
                        <a:t> Essay Draft / </a:t>
                      </a:r>
                      <a:r>
                        <a:rPr lang="en-US" b="1" dirty="0" smtClean="0"/>
                        <a:t>Final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January / </a:t>
                      </a:r>
                      <a:r>
                        <a:rPr lang="en-US" b="1" dirty="0" smtClean="0"/>
                        <a:t>14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February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601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B HL 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January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20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HL/SL </a:t>
                      </a:r>
                      <a:r>
                        <a:rPr lang="en-US" b="1" dirty="0" smtClean="0"/>
                        <a:t>Final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r>
                        <a:rPr lang="en-US" b="1" baseline="30000" dirty="0" smtClean="0"/>
                        <a:t>st</a:t>
                      </a:r>
                      <a:r>
                        <a:rPr lang="en-US" b="1" dirty="0" smtClean="0"/>
                        <a:t> January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887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 Process Portfolio Draft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January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870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Maths</a:t>
                      </a:r>
                      <a:r>
                        <a:rPr lang="en-US" dirty="0" smtClean="0"/>
                        <a:t> A&amp;A</a:t>
                      </a:r>
                      <a:r>
                        <a:rPr lang="en-US" baseline="0" dirty="0" smtClean="0"/>
                        <a:t> (HL/SL) and A&amp;I (SL) </a:t>
                      </a:r>
                      <a:r>
                        <a:rPr lang="en-US" b="1" baseline="0" dirty="0" smtClean="0"/>
                        <a:t>Final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31</a:t>
                      </a:r>
                      <a:r>
                        <a:rPr lang="en-US" b="1" baseline="30000" dirty="0" smtClean="0"/>
                        <a:t>st</a:t>
                      </a:r>
                      <a:r>
                        <a:rPr lang="en-US" b="1" dirty="0" smtClean="0"/>
                        <a:t> January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90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DT IA Project SL/HL </a:t>
                      </a:r>
                      <a:r>
                        <a:rPr lang="en-US" dirty="0" err="1" smtClean="0"/>
                        <a:t>Crit</a:t>
                      </a:r>
                      <a:r>
                        <a:rPr lang="en-US" dirty="0" smtClean="0"/>
                        <a:t> A-C </a:t>
                      </a:r>
                      <a:r>
                        <a:rPr lang="en-US" b="1" dirty="0" smtClean="0"/>
                        <a:t>Final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baseline="0" dirty="0" smtClean="0"/>
                        <a:t> February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07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 Submission of Process Portfolio/CS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March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17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 Submission of Exhibition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March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9643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CC267C8-161F-B744-9B09-2314C1289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836" y="207772"/>
            <a:ext cx="1383284" cy="13832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ECC484-5484-3749-A8E2-8CAE9735106F}"/>
              </a:ext>
            </a:extLst>
          </p:cNvPr>
          <p:cNvSpPr/>
          <p:nvPr/>
        </p:nvSpPr>
        <p:spPr>
          <a:xfrm>
            <a:off x="9647208" y="1591056"/>
            <a:ext cx="2544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“The final countdown”, </a:t>
            </a:r>
            <a:r>
              <a:rPr lang="en-US" sz="10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www.besttillblognz.nz 20</a:t>
            </a:r>
            <a:r>
              <a:rPr lang="en-US" sz="1000" i="1" dirty="0"/>
              <a:t>16, https://</a:t>
            </a:r>
            <a:r>
              <a:rPr lang="en-US" sz="1000" i="1" dirty="0" err="1"/>
              <a:t>www.bestillblog.nz</a:t>
            </a:r>
            <a:r>
              <a:rPr lang="en-US" sz="1000" i="1" dirty="0"/>
              <a:t>/single-post/2016/11/16/The-final-countdown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34272" y="3378030"/>
            <a:ext cx="2816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Chapter 3 </a:t>
            </a:r>
            <a:r>
              <a:rPr lang="en-US" sz="2800" dirty="0"/>
              <a:t>– January &amp; February; </a:t>
            </a:r>
            <a:r>
              <a:rPr lang="en-US" sz="2800" dirty="0" err="1"/>
              <a:t>Sem</a:t>
            </a:r>
            <a:r>
              <a:rPr lang="en-US" sz="2800" dirty="0"/>
              <a:t> 1 report and </a:t>
            </a:r>
            <a:r>
              <a:rPr lang="en-US" sz="2800" b="1" dirty="0"/>
              <a:t>finishing all </a:t>
            </a:r>
            <a:r>
              <a:rPr lang="en-US" sz="2800" b="1" dirty="0" err="1"/>
              <a:t>eCoursework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61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FC35B-916A-1145-8A49-22932684BC8D}"/>
              </a:ext>
            </a:extLst>
          </p:cNvPr>
          <p:cNvSpPr txBox="1"/>
          <p:nvPr/>
        </p:nvSpPr>
        <p:spPr>
          <a:xfrm>
            <a:off x="1042416" y="252718"/>
            <a:ext cx="10863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REMINDER</a:t>
            </a:r>
            <a:r>
              <a:rPr lang="en-US" sz="4000" b="1" dirty="0" smtClean="0">
                <a:solidFill>
                  <a:srgbClr val="0070C0"/>
                </a:solidFill>
              </a:rPr>
              <a:t>: Importance </a:t>
            </a:r>
            <a:r>
              <a:rPr lang="en-US" sz="4000" b="1" dirty="0">
                <a:solidFill>
                  <a:srgbClr val="0070C0"/>
                </a:solidFill>
              </a:rPr>
              <a:t>of Academic Integrity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CCA31-11E3-274D-986B-20BE8746F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797" y="960604"/>
            <a:ext cx="6400800" cy="53766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9AC697-4A8F-A24D-80B2-5D6336218F39}"/>
              </a:ext>
            </a:extLst>
          </p:cNvPr>
          <p:cNvSpPr/>
          <p:nvPr/>
        </p:nvSpPr>
        <p:spPr>
          <a:xfrm>
            <a:off x="3851048" y="6337263"/>
            <a:ext cx="6000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“Ensuring Academic Integrity and Information </a:t>
            </a:r>
            <a:r>
              <a:rPr lang="en-US" sz="900" i="1" dirty="0" err="1"/>
              <a:t>Organisation</a:t>
            </a:r>
            <a:r>
              <a:rPr lang="en-US" sz="900" i="1" dirty="0"/>
              <a:t>”, </a:t>
            </a:r>
            <a:r>
              <a:rPr lang="en-US" sz="9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www.medium.com,20</a:t>
            </a:r>
            <a:r>
              <a:rPr lang="en-US" sz="900" i="1" dirty="0"/>
              <a:t>19, https://</a:t>
            </a:r>
            <a:r>
              <a:rPr lang="en-US" sz="900" i="1" dirty="0" err="1"/>
              <a:t>medium.com</a:t>
            </a:r>
            <a:r>
              <a:rPr lang="en-US" sz="900" i="1" dirty="0"/>
              <a:t>/@apeksha.0503/ensuring-academic-integrity-and-information-organization-c4bcc1fbb5cd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56A3DBF-1F2E-ED43-9937-DF1D0C6D0F33}"/>
              </a:ext>
            </a:extLst>
          </p:cNvPr>
          <p:cNvSpPr txBox="1">
            <a:spLocks/>
          </p:cNvSpPr>
          <p:nvPr/>
        </p:nvSpPr>
        <p:spPr>
          <a:xfrm>
            <a:off x="283030" y="987425"/>
            <a:ext cx="3167515" cy="57239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3000" b="1" dirty="0" smtClean="0"/>
              <a:t>ALL</a:t>
            </a:r>
            <a:r>
              <a:rPr lang="en-US" sz="3000" dirty="0" smtClean="0"/>
              <a:t> </a:t>
            </a:r>
            <a:r>
              <a:rPr lang="en-US" sz="3000" dirty="0"/>
              <a:t>Internal Assessment will be submitted to the IB</a:t>
            </a:r>
          </a:p>
          <a:p>
            <a:pPr marL="285750" indent="-285750"/>
            <a:r>
              <a:rPr lang="en-US" sz="3000" dirty="0"/>
              <a:t>Staff will be asked to double check the authenticity of submitted work and follow up on any suspicions of ‘outsourcing’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4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7457" y="25003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CAS (Creativity, Activity, Service)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Deadlines this year:</a:t>
            </a:r>
          </a:p>
          <a:p>
            <a:pPr>
              <a:buFontTx/>
              <a:buChar char="-"/>
            </a:pPr>
            <a:r>
              <a:rPr lang="en-US" strike="sngStrike" dirty="0">
                <a:solidFill>
                  <a:srgbClr val="FF0000"/>
                </a:solidFill>
              </a:rPr>
              <a:t>27</a:t>
            </a:r>
            <a:r>
              <a:rPr lang="en-US" strike="sngStrike" baseline="30000" dirty="0">
                <a:solidFill>
                  <a:srgbClr val="FF0000"/>
                </a:solidFill>
              </a:rPr>
              <a:t>th</a:t>
            </a:r>
            <a:r>
              <a:rPr lang="en-US" strike="sngStrike" dirty="0">
                <a:solidFill>
                  <a:srgbClr val="FF0000"/>
                </a:solidFill>
              </a:rPr>
              <a:t> September</a:t>
            </a:r>
          </a:p>
          <a:p>
            <a:pPr>
              <a:buFontTx/>
              <a:buChar char="-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January</a:t>
            </a:r>
          </a:p>
          <a:p>
            <a:pPr>
              <a:buFontTx/>
              <a:buChar char="-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March </a:t>
            </a:r>
            <a:r>
              <a:rPr lang="en-US" u="sng" dirty="0">
                <a:solidFill>
                  <a:srgbClr val="002060"/>
                </a:solidFill>
              </a:rPr>
              <a:t>FINAL DEADLINE 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Second round of interviews </a:t>
            </a:r>
            <a:r>
              <a:rPr lang="en-US" b="1" i="1" dirty="0" smtClean="0"/>
              <a:t>started </a:t>
            </a:r>
          </a:p>
          <a:p>
            <a:pPr marL="0" indent="0">
              <a:buNone/>
            </a:pPr>
            <a:r>
              <a:rPr lang="en-US" b="1" i="1" dirty="0"/>
              <a:t>a</a:t>
            </a:r>
            <a:r>
              <a:rPr lang="en-US" b="1" i="1" dirty="0" smtClean="0"/>
              <a:t>t the start of November</a:t>
            </a:r>
            <a:endParaRPr lang="en-US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56" y="250031"/>
            <a:ext cx="2334768" cy="2065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184" t="24407" r="33950" b="16532"/>
          <a:stretch/>
        </p:blipFill>
        <p:spPr>
          <a:xfrm>
            <a:off x="7918704" y="2761684"/>
            <a:ext cx="4208417" cy="382199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363456" y="4820367"/>
            <a:ext cx="1712245" cy="112150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6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9E3B-676A-4E7B-A6AA-5EC48400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011" y="5691"/>
            <a:ext cx="10400581" cy="105239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b="1" u="sng">
                <a:cs typeface="Calibri Light"/>
              </a:rPr>
              <a:t>CAS examples of experiences and projects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2D5E9-F04B-4EBD-A6CD-524A244A4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78" y="1067710"/>
            <a:ext cx="11996467" cy="47929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en-US" sz="2000" dirty="0">
                <a:ea typeface="+mn-lt"/>
                <a:cs typeface="+mn-lt"/>
              </a:rPr>
              <a:t>Online cooking courses 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creativity</a:t>
            </a:r>
            <a:r>
              <a:rPr lang="en-US" sz="2000" dirty="0">
                <a:ea typeface="+mn-lt"/>
                <a:cs typeface="+mn-lt"/>
              </a:rPr>
              <a:t> and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service</a:t>
            </a:r>
            <a:r>
              <a:rPr lang="en-US" sz="2000" dirty="0">
                <a:ea typeface="+mn-lt"/>
                <a:cs typeface="+mn-lt"/>
              </a:rPr>
              <a:t>) </a:t>
            </a:r>
            <a:endParaRPr lang="en-US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Online football/basketball skills course (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activity </a:t>
            </a:r>
            <a:r>
              <a:rPr lang="en-US" sz="2000" dirty="0">
                <a:ea typeface="+mn-lt"/>
                <a:cs typeface="+mn-lt"/>
              </a:rPr>
              <a:t>and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service</a:t>
            </a:r>
            <a:r>
              <a:rPr lang="en-US" sz="2000" dirty="0">
                <a:ea typeface="+mn-lt"/>
                <a:cs typeface="+mn-lt"/>
              </a:rPr>
              <a:t>) </a:t>
            </a:r>
            <a:endParaRPr lang="en-US" sz="20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Tutoring for younger students (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service</a:t>
            </a:r>
            <a:r>
              <a:rPr lang="en-US" sz="2000" dirty="0">
                <a:ea typeface="+mn-lt"/>
                <a:cs typeface="+mn-lt"/>
              </a:rPr>
              <a:t>) </a:t>
            </a:r>
            <a:endParaRPr lang="en-US" sz="20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Helping elders with groceries and donations to old age homes (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service</a:t>
            </a:r>
            <a:r>
              <a:rPr lang="en-US" sz="2000" dirty="0">
                <a:ea typeface="+mn-lt"/>
                <a:cs typeface="+mn-lt"/>
              </a:rPr>
              <a:t>) </a:t>
            </a:r>
            <a:endParaRPr lang="en-US" sz="20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Learn a new skill and take an online class through </a:t>
            </a:r>
            <a:r>
              <a:rPr lang="en-US" sz="2000" dirty="0">
                <a:ea typeface="+mn-lt"/>
                <a:cs typeface="+mn-lt"/>
                <a:hlinkClick r:id="rId2"/>
              </a:rPr>
              <a:t>Coursera</a:t>
            </a:r>
            <a:r>
              <a:rPr lang="en-US" sz="2000" dirty="0">
                <a:ea typeface="+mn-lt"/>
                <a:cs typeface="+mn-lt"/>
              </a:rPr>
              <a:t>, </a:t>
            </a:r>
            <a:r>
              <a:rPr lang="en-US" sz="2000" dirty="0" err="1">
                <a:ea typeface="+mn-lt"/>
                <a:cs typeface="+mn-lt"/>
                <a:hlinkClick r:id="rId3"/>
              </a:rPr>
              <a:t>Udemy</a:t>
            </a:r>
            <a:r>
              <a:rPr lang="en-US" sz="2000" dirty="0">
                <a:ea typeface="+mn-lt"/>
                <a:cs typeface="+mn-lt"/>
              </a:rPr>
              <a:t>, </a:t>
            </a:r>
            <a:r>
              <a:rPr lang="en-US" sz="2000" dirty="0">
                <a:ea typeface="+mn-lt"/>
                <a:cs typeface="+mn-lt"/>
                <a:hlinkClick r:id="rId4"/>
              </a:rPr>
              <a:t>Khan Academy</a:t>
            </a:r>
            <a:r>
              <a:rPr lang="en-US" sz="2000" dirty="0">
                <a:ea typeface="+mn-lt"/>
                <a:cs typeface="+mn-lt"/>
              </a:rPr>
              <a:t> or many of the other online learning platforms 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creativity</a:t>
            </a:r>
            <a:r>
              <a:rPr lang="en-US" sz="2000" dirty="0">
                <a:ea typeface="+mn-lt"/>
                <a:cs typeface="+mn-lt"/>
              </a:rPr>
              <a:t>, maybe activity if it's a sports class) </a:t>
            </a:r>
            <a:endParaRPr lang="en-US" sz="20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Do sports challenges with friends and neighbors i.e. who can hold a plank the longest? Football tournaments etc. (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activity</a:t>
            </a:r>
            <a:r>
              <a:rPr lang="en-US" sz="2000" dirty="0">
                <a:ea typeface="+mn-lt"/>
                <a:cs typeface="+mn-lt"/>
              </a:rPr>
              <a:t>) </a:t>
            </a:r>
            <a:endParaRPr lang="en-US" sz="20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Host a live </a:t>
            </a:r>
            <a:r>
              <a:rPr lang="en-US" sz="2000" dirty="0">
                <a:ea typeface="+mn-lt"/>
                <a:cs typeface="+mn-lt"/>
                <a:hlinkClick r:id="rId5"/>
              </a:rPr>
              <a:t>Zoom</a:t>
            </a:r>
            <a:r>
              <a:rPr lang="en-US" sz="2000" dirty="0">
                <a:ea typeface="+mn-lt"/>
                <a:cs typeface="+mn-lt"/>
              </a:rPr>
              <a:t> session with your friends for some mindful yoga or Pilates. Maybe even open up the class to their family and other friends (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activity</a:t>
            </a:r>
            <a:r>
              <a:rPr lang="en-US" sz="2000" dirty="0">
                <a:ea typeface="+mn-lt"/>
                <a:cs typeface="+mn-lt"/>
              </a:rPr>
              <a:t>)  </a:t>
            </a:r>
            <a:endParaRPr lang="en-US" sz="20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Start taking care of your diet - </a:t>
            </a:r>
            <a:r>
              <a:rPr lang="en-US" sz="2000" dirty="0" err="1">
                <a:ea typeface="+mn-lt"/>
                <a:cs typeface="+mn-lt"/>
              </a:rPr>
              <a:t>analyse</a:t>
            </a:r>
            <a:r>
              <a:rPr lang="en-US" sz="2000" dirty="0">
                <a:ea typeface="+mn-lt"/>
                <a:cs typeface="+mn-lt"/>
              </a:rPr>
              <a:t> your diet and create an informed nutritional plan with recipe ideas and juice recipes. You could use the website </a:t>
            </a:r>
            <a:r>
              <a:rPr lang="en-US" sz="2000" dirty="0" err="1">
                <a:ea typeface="+mn-lt"/>
                <a:cs typeface="+mn-lt"/>
                <a:hlinkClick r:id="rId6"/>
              </a:rPr>
              <a:t>HappyForks</a:t>
            </a:r>
            <a:r>
              <a:rPr lang="en-US" sz="2000" dirty="0">
                <a:ea typeface="+mn-lt"/>
                <a:cs typeface="+mn-lt"/>
              </a:rPr>
              <a:t> or the </a:t>
            </a:r>
            <a:r>
              <a:rPr lang="en-US" sz="2000" dirty="0">
                <a:ea typeface="+mn-lt"/>
                <a:cs typeface="+mn-lt"/>
                <a:hlinkClick r:id="rId7"/>
              </a:rPr>
              <a:t>myfood24 app</a:t>
            </a:r>
            <a:r>
              <a:rPr lang="en-US" sz="2000" dirty="0">
                <a:ea typeface="+mn-lt"/>
                <a:cs typeface="+mn-lt"/>
              </a:rPr>
              <a:t> 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creativity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activity</a:t>
            </a:r>
            <a:r>
              <a:rPr lang="en-US" sz="2000" dirty="0">
                <a:ea typeface="+mn-lt"/>
                <a:cs typeface="+mn-lt"/>
              </a:rPr>
              <a:t>)</a:t>
            </a:r>
            <a:endParaRPr lang="en-US" sz="20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Reach beyond your local community, and volunteer to teach English/Arabic to helpers at home or maybe even an ex-pat teacher or student 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creativity</a:t>
            </a:r>
            <a:r>
              <a:rPr lang="en-US" sz="2000" dirty="0">
                <a:ea typeface="+mn-lt"/>
                <a:cs typeface="+mn-lt"/>
              </a:rPr>
              <a:t>) </a:t>
            </a:r>
            <a:endParaRPr lang="en-US" sz="20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Support the elderly or needy community in Amman or outside the city with grocery runs and donating them through local charities and institutions (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service</a:t>
            </a:r>
            <a:r>
              <a:rPr lang="en-US" sz="2000" dirty="0">
                <a:ea typeface="+mn-lt"/>
                <a:cs typeface="+mn-lt"/>
              </a:rPr>
              <a:t>)  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86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C267C8-161F-B744-9B09-2314C1289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836" y="207772"/>
            <a:ext cx="1383284" cy="13832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ECC484-5484-3749-A8E2-8CAE9735106F}"/>
              </a:ext>
            </a:extLst>
          </p:cNvPr>
          <p:cNvSpPr/>
          <p:nvPr/>
        </p:nvSpPr>
        <p:spPr>
          <a:xfrm>
            <a:off x="9647208" y="1591056"/>
            <a:ext cx="2544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“The final countdown”, </a:t>
            </a:r>
            <a:r>
              <a:rPr lang="en-US" sz="10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www.besttillblognz.nz 20</a:t>
            </a:r>
            <a:r>
              <a:rPr lang="en-US" sz="1000" i="1" dirty="0"/>
              <a:t>16, https://</a:t>
            </a:r>
            <a:r>
              <a:rPr lang="en-US" sz="1000" i="1" dirty="0" err="1"/>
              <a:t>www.bestillblog.nz</a:t>
            </a:r>
            <a:r>
              <a:rPr lang="en-US" sz="1000" i="1" dirty="0"/>
              <a:t>/single-post/2016/11/16/The-final-countdown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7552" y="422360"/>
            <a:ext cx="7845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Chapter 4 </a:t>
            </a:r>
            <a:r>
              <a:rPr lang="en-US" sz="2800" dirty="0"/>
              <a:t>– March &amp; April; Mock exams, last IAA report and preparing for finals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061705"/>
              </p:ext>
            </p:extLst>
          </p:nvPr>
        </p:nvGraphicFramePr>
        <p:xfrm>
          <a:off x="1120648" y="1669566"/>
          <a:ext cx="8128000" cy="445414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753228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80918499"/>
                    </a:ext>
                  </a:extLst>
                </a:gridCol>
              </a:tblGrid>
              <a:tr h="890829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949342"/>
                  </a:ext>
                </a:extLst>
              </a:tr>
              <a:tr h="890829">
                <a:tc>
                  <a:txBody>
                    <a:bodyPr/>
                    <a:lstStyle/>
                    <a:p>
                      <a:r>
                        <a:rPr lang="en-US" dirty="0" smtClean="0"/>
                        <a:t>Sunday 21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March –</a:t>
                      </a:r>
                      <a:r>
                        <a:rPr lang="en-US" baseline="0" dirty="0" smtClean="0"/>
                        <a:t> Thursday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Mock Exams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55119"/>
                  </a:ext>
                </a:extLst>
              </a:tr>
              <a:tr h="890829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April – Thursday 22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 Leave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10369"/>
                  </a:ext>
                </a:extLst>
              </a:tr>
              <a:tr h="890829">
                <a:tc>
                  <a:txBody>
                    <a:bodyPr/>
                    <a:lstStyle/>
                    <a:p>
                      <a:r>
                        <a:rPr lang="en-US" dirty="0" smtClean="0"/>
                        <a:t>Friday 23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April – Monday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r>
                        <a:rPr lang="en-US" baseline="0" dirty="0" smtClean="0"/>
                        <a:t> Break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107181"/>
                  </a:ext>
                </a:extLst>
              </a:tr>
              <a:tr h="890829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April until Thursday 20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 Exams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8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406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693</Words>
  <Application>Microsoft Office PowerPoint</Application>
  <PresentationFormat>Widescreen</PresentationFormat>
  <Paragraphs>88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Office Theme</vt:lpstr>
      <vt:lpstr>Grade 12 – Class of 2021 Mid Year Meeting</vt:lpstr>
      <vt:lpstr>PowerPoint Presentation</vt:lpstr>
      <vt:lpstr>Diploma Points Matrix </vt:lpstr>
      <vt:lpstr>PowerPoint Presentation</vt:lpstr>
      <vt:lpstr>PowerPoint Presentation</vt:lpstr>
      <vt:lpstr>PowerPoint Presentation</vt:lpstr>
      <vt:lpstr>CAS (Creativity, Activity, Service)</vt:lpstr>
      <vt:lpstr>CAS examples of experiences and projects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G12 – Class of 2020</dc:title>
  <dc:creator>Antony Nesling</dc:creator>
  <cp:lastModifiedBy>Justin Hayward</cp:lastModifiedBy>
  <cp:revision>43</cp:revision>
  <dcterms:created xsi:type="dcterms:W3CDTF">2019-09-04T14:30:51Z</dcterms:created>
  <dcterms:modified xsi:type="dcterms:W3CDTF">2020-12-08T05:05:03Z</dcterms:modified>
</cp:coreProperties>
</file>